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0" r:id="rId2"/>
    <p:sldId id="264" r:id="rId3"/>
    <p:sldId id="265" r:id="rId4"/>
    <p:sldId id="266" r:id="rId5"/>
    <p:sldId id="271" r:id="rId6"/>
    <p:sldId id="269" r:id="rId7"/>
    <p:sldId id="267" r:id="rId8"/>
    <p:sldId id="256" r:id="rId9"/>
    <p:sldId id="257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99" autoAdjust="0"/>
  </p:normalViewPr>
  <p:slideViewPr>
    <p:cSldViewPr snapToGrid="0" snapToObjects="1">
      <p:cViewPr>
        <p:scale>
          <a:sx n="66" d="100"/>
          <a:sy n="66" d="100"/>
        </p:scale>
        <p:origin x="-2528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F5F82-F84A-CE48-9785-715A6E2E6FB5}" type="datetimeFigureOut">
              <a:rPr lang="en-US" smtClean="0"/>
              <a:t>7/21/14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73729-302C-7E4C-9954-98632DDA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8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73729-302C-7E4C-9954-98632DDA21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2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2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0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1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0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70324-20B2-9844-993E-0848792CB173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0EAE3-D212-3D4A-B9F1-18D2F6794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6" Type="http://schemas.openxmlformats.org/officeDocument/2006/relationships/image" Target="../media/image9.jpg"/><Relationship Id="rId7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6" Type="http://schemas.openxmlformats.org/officeDocument/2006/relationships/image" Target="../media/image10.jpg"/><Relationship Id="rId7" Type="http://schemas.openxmlformats.org/officeDocument/2006/relationships/image" Target="../media/image3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.pn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png"/><Relationship Id="rId11" Type="http://schemas.openxmlformats.org/officeDocument/2006/relationships/image" Target="../media/image3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8" Type="http://schemas.openxmlformats.org/officeDocument/2006/relationships/image" Target="../media/image3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6" Type="http://schemas.openxmlformats.org/officeDocument/2006/relationships/image" Target="../media/image16.jpg"/><Relationship Id="rId7" Type="http://schemas.openxmlformats.org/officeDocument/2006/relationships/image" Target="../media/image3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3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6004" y="129494"/>
            <a:ext cx="5450634" cy="65201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857" y="764185"/>
            <a:ext cx="7293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Characteristics and Definitions   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特征和定义</a:t>
            </a:r>
            <a:endParaRPr lang="en-US" sz="2800" i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825" y="1427310"/>
            <a:ext cx="765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Period of music history extending roughly from 1600 -  1750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约</a:t>
            </a:r>
            <a:r>
              <a:rPr lang="en-US" altLang="zh-CN" sz="2400" dirty="0">
                <a:solidFill>
                  <a:srgbClr val="008000"/>
                </a:solidFill>
              </a:rPr>
              <a:t>1600</a:t>
            </a:r>
            <a:r>
              <a:rPr lang="zh-CN" altLang="en-US" sz="2400" dirty="0">
                <a:solidFill>
                  <a:srgbClr val="008000"/>
                </a:solidFill>
              </a:rPr>
              <a:t>至</a:t>
            </a:r>
            <a:r>
              <a:rPr lang="en-US" altLang="zh-CN" sz="2400" dirty="0">
                <a:solidFill>
                  <a:srgbClr val="008000"/>
                </a:solidFill>
              </a:rPr>
              <a:t>1750</a:t>
            </a:r>
            <a:r>
              <a:rPr lang="zh-CN" altLang="en-US" sz="2400" dirty="0">
                <a:solidFill>
                  <a:srgbClr val="008000"/>
                </a:solidFill>
              </a:rPr>
              <a:t>年间</a:t>
            </a:r>
            <a:r>
              <a:rPr lang="zh-CN" altLang="en-US" sz="2400" dirty="0" smtClean="0">
                <a:solidFill>
                  <a:srgbClr val="008000"/>
                </a:solidFill>
              </a:rPr>
              <a:t>的音乐历史时期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071" y="2159786"/>
            <a:ext cx="5644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Designation invented in the 19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to describe the 17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and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centuries from an aesthetic point of view – from the Spanish word </a:t>
            </a:r>
            <a:r>
              <a:rPr lang="en-US" sz="2400" b="1" i="1" dirty="0" err="1" smtClean="0"/>
              <a:t>barrocco</a:t>
            </a:r>
            <a:r>
              <a:rPr lang="en-US" sz="2400" dirty="0" smtClean="0"/>
              <a:t> meaning a rough or imperfect pearl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此词出现于</a:t>
            </a:r>
            <a:r>
              <a:rPr lang="en-US" altLang="zh-CN" sz="2400" dirty="0">
                <a:solidFill>
                  <a:srgbClr val="008000"/>
                </a:solidFill>
              </a:rPr>
              <a:t>19</a:t>
            </a:r>
            <a:r>
              <a:rPr lang="zh-CN" altLang="en-US" sz="2400" dirty="0">
                <a:solidFill>
                  <a:srgbClr val="008000"/>
                </a:solidFill>
              </a:rPr>
              <a:t>世纪，以美学视角描述</a:t>
            </a:r>
            <a:r>
              <a:rPr lang="en-US" altLang="zh-CN" sz="2400" dirty="0">
                <a:solidFill>
                  <a:srgbClr val="008000"/>
                </a:solidFill>
              </a:rPr>
              <a:t>17</a:t>
            </a:r>
            <a:r>
              <a:rPr lang="zh-CN" altLang="en-US" sz="2400" dirty="0">
                <a:solidFill>
                  <a:srgbClr val="008000"/>
                </a:solidFill>
              </a:rPr>
              <a:t>至</a:t>
            </a:r>
            <a:r>
              <a:rPr lang="en-US" altLang="zh-CN" sz="2400" dirty="0">
                <a:solidFill>
                  <a:srgbClr val="008000"/>
                </a:solidFill>
              </a:rPr>
              <a:t>18</a:t>
            </a:r>
            <a:r>
              <a:rPr lang="zh-CN" altLang="en-US" sz="2400" dirty="0">
                <a:solidFill>
                  <a:srgbClr val="008000"/>
                </a:solidFill>
              </a:rPr>
              <a:t>世纪</a:t>
            </a:r>
            <a:r>
              <a:rPr lang="en-US" altLang="zh-CN" sz="2400" dirty="0">
                <a:solidFill>
                  <a:srgbClr val="008000"/>
                </a:solidFill>
              </a:rPr>
              <a:t>——</a:t>
            </a:r>
            <a:r>
              <a:rPr lang="zh-CN" altLang="en-US" sz="2400" dirty="0">
                <a:solidFill>
                  <a:srgbClr val="008000"/>
                </a:solidFill>
              </a:rPr>
              <a:t>来源于西语一词</a:t>
            </a:r>
            <a:r>
              <a:rPr lang="en-US" sz="2400" b="1" i="1" dirty="0" err="1">
                <a:solidFill>
                  <a:srgbClr val="008000"/>
                </a:solidFill>
              </a:rPr>
              <a:t>barrocco</a:t>
            </a:r>
            <a:r>
              <a:rPr lang="zh-CN" altLang="en-US" sz="2400" dirty="0">
                <a:solidFill>
                  <a:srgbClr val="008000"/>
                </a:solidFill>
              </a:rPr>
              <a:t>，意为粗糙或有瑕疵的珍珠。</a:t>
            </a:r>
            <a:endParaRPr lang="en-US" altLang="en-US" sz="2400" dirty="0">
              <a:solidFill>
                <a:srgbClr val="008000"/>
              </a:solidFill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0618" y="5083489"/>
            <a:ext cx="8599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Characteristics of baroque style include ornate, ostentatious, elaborate, opulent.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巴洛克风格特征包括华丽的，夸耀的，详尽的，丰富的。</a:t>
            </a:r>
            <a:endParaRPr lang="en-US" sz="2400" dirty="0">
              <a:solidFill>
                <a:srgbClr val="008000"/>
              </a:solidFill>
            </a:endParaRP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8" y="1919317"/>
            <a:ext cx="2893860" cy="3166356"/>
          </a:xfrm>
          <a:prstGeom prst="rect">
            <a:avLst/>
          </a:prstGeom>
        </p:spPr>
      </p:pic>
      <p:pic>
        <p:nvPicPr>
          <p:cNvPr id="8" name="4 Audio Tr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7730" y="5273089"/>
            <a:ext cx="529058" cy="5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2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66" y="2365178"/>
            <a:ext cx="2520442" cy="3686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" y="900030"/>
            <a:ext cx="2392450" cy="3602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745" y="4595973"/>
            <a:ext cx="5544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organ becomes the instrument of choice by composers in the 17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and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管风琴于</a:t>
            </a:r>
            <a:r>
              <a:rPr lang="en-US" altLang="zh-CN" sz="2400" dirty="0">
                <a:solidFill>
                  <a:srgbClr val="008000"/>
                </a:solidFill>
              </a:rPr>
              <a:t>17</a:t>
            </a:r>
            <a:r>
              <a:rPr lang="zh-CN" altLang="en-US" sz="2400" dirty="0">
                <a:solidFill>
                  <a:srgbClr val="008000"/>
                </a:solidFill>
              </a:rPr>
              <a:t>至</a:t>
            </a:r>
            <a:r>
              <a:rPr lang="en-US" altLang="zh-CN" sz="2400" dirty="0">
                <a:solidFill>
                  <a:srgbClr val="008000"/>
                </a:solidFill>
              </a:rPr>
              <a:t>18</a:t>
            </a:r>
            <a:r>
              <a:rPr lang="zh-CN" altLang="en-US" sz="2400" dirty="0" smtClean="0">
                <a:solidFill>
                  <a:srgbClr val="008000"/>
                </a:solidFill>
              </a:rPr>
              <a:t>世纪被作曲家选为乐器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6" name="11 Buxtehude_ Toccata In F, BuxWV 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0786" y="2365178"/>
            <a:ext cx="529058" cy="52905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032" y="859782"/>
            <a:ext cx="401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Instruments (2)    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乐器</a:t>
            </a:r>
            <a:r>
              <a:rPr lang="en-US" altLang="zh-CN" sz="2800" i="1" dirty="0" smtClean="0">
                <a:solidFill>
                  <a:srgbClr val="008000"/>
                </a:solidFill>
              </a:rPr>
              <a:t> (2)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8370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6411" y="733712"/>
            <a:ext cx="496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Musical Manuscripts   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音乐手稿</a:t>
            </a:r>
            <a:endParaRPr lang="en-US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46" y="1657350"/>
            <a:ext cx="2581275" cy="177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0" y="4138458"/>
            <a:ext cx="2371725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71" y="4215434"/>
            <a:ext cx="2543175" cy="1800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413" y="1735815"/>
            <a:ext cx="5538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Modern notation became firmly established during the baroque period but more clefs were used than are common practice today</a:t>
            </a:r>
          </a:p>
          <a:p>
            <a:r>
              <a:rPr lang="zh-CN" altLang="en-US" sz="2000" dirty="0" smtClean="0">
                <a:solidFill>
                  <a:srgbClr val="008000"/>
                </a:solidFill>
              </a:rPr>
              <a:t>现代乐谱在巴洛克时期稳固</a:t>
            </a:r>
            <a:r>
              <a:rPr lang="zh-CN" altLang="en-US" sz="2000" dirty="0">
                <a:solidFill>
                  <a:srgbClr val="008000"/>
                </a:solidFill>
              </a:rPr>
              <a:t>建立，但更多使用的符号是如</a:t>
            </a:r>
            <a:r>
              <a:rPr lang="zh-CN" altLang="en-US" sz="2000" dirty="0" smtClean="0">
                <a:solidFill>
                  <a:srgbClr val="008000"/>
                </a:solidFill>
              </a:rPr>
              <a:t>今的惯例练习</a:t>
            </a:r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46697" y="3424313"/>
            <a:ext cx="517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Handel (left)					 Vivaldi (below)</a:t>
            </a:r>
          </a:p>
          <a:p>
            <a:r>
              <a:rPr lang="zh-CN" altLang="en-US" dirty="0" smtClean="0">
                <a:solidFill>
                  <a:srgbClr val="008000"/>
                </a:solidFill>
              </a:rPr>
              <a:t>亨德尔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zh-CN" altLang="en-US" dirty="0">
                <a:solidFill>
                  <a:srgbClr val="008000"/>
                </a:solidFill>
              </a:rPr>
              <a:t>左</a:t>
            </a:r>
            <a:r>
              <a:rPr lang="en-US" dirty="0" smtClean="0">
                <a:solidFill>
                  <a:srgbClr val="008000"/>
                </a:solidFill>
              </a:rPr>
              <a:t>)					</a:t>
            </a:r>
            <a:r>
              <a:rPr lang="zh-CN" altLang="en-US" dirty="0" smtClean="0">
                <a:solidFill>
                  <a:srgbClr val="008000"/>
                </a:solidFill>
              </a:rPr>
              <a:t>维瓦尔第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zh-CN" altLang="en-US" dirty="0">
                <a:solidFill>
                  <a:srgbClr val="008000"/>
                </a:solidFill>
              </a:rPr>
              <a:t>下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298" y="3558276"/>
            <a:ext cx="1887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Bach’s manuscript (above)</a:t>
            </a:r>
          </a:p>
          <a:p>
            <a:r>
              <a:rPr lang="zh-CN" altLang="en-US" dirty="0">
                <a:solidFill>
                  <a:srgbClr val="008000"/>
                </a:solidFill>
              </a:rPr>
              <a:t>巴赫手稿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zh-CN" altLang="en-US" dirty="0">
                <a:solidFill>
                  <a:srgbClr val="008000"/>
                </a:solidFill>
              </a:rPr>
              <a:t>上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6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738" y="3566586"/>
            <a:ext cx="548230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Sacred </a:t>
            </a:r>
            <a:r>
              <a:rPr lang="en-US" sz="2400" dirty="0" smtClean="0"/>
              <a:t>Music  </a:t>
            </a:r>
            <a:r>
              <a:rPr lang="zh-CN" altLang="en-US" sz="2400" dirty="0" smtClean="0">
                <a:solidFill>
                  <a:srgbClr val="008000"/>
                </a:solidFill>
              </a:rPr>
              <a:t>宗教音乐</a:t>
            </a:r>
            <a:endParaRPr lang="en-US" sz="2400" dirty="0"/>
          </a:p>
          <a:p>
            <a:r>
              <a:rPr lang="en-US" sz="2400" i="1" dirty="0" err="1" smtClean="0"/>
              <a:t>Vespro</a:t>
            </a:r>
            <a:r>
              <a:rPr lang="en-US" sz="2400" i="1" dirty="0" smtClean="0"/>
              <a:t> </a:t>
            </a:r>
            <a:r>
              <a:rPr lang="en-US" sz="2400" i="1" dirty="0" err="1"/>
              <a:t>della</a:t>
            </a:r>
            <a:r>
              <a:rPr lang="en-US" sz="2400" i="1" dirty="0"/>
              <a:t> </a:t>
            </a:r>
            <a:r>
              <a:rPr lang="en-US" sz="2400" i="1" dirty="0" err="1"/>
              <a:t>Beate</a:t>
            </a:r>
            <a:r>
              <a:rPr lang="en-US" sz="2400" i="1" dirty="0"/>
              <a:t>  </a:t>
            </a:r>
            <a:r>
              <a:rPr lang="en-US" sz="2400" i="1" dirty="0" err="1"/>
              <a:t>Vergine</a:t>
            </a:r>
            <a:r>
              <a:rPr lang="en-US" sz="2400" i="1" dirty="0"/>
              <a:t> (1610</a:t>
            </a:r>
            <a:r>
              <a:rPr lang="en-US" sz="2400" i="1" dirty="0" smtClean="0"/>
              <a:t>)</a:t>
            </a:r>
            <a:endParaRPr lang="en-US" sz="2400" i="1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Secular Music  </a:t>
            </a:r>
            <a:r>
              <a:rPr lang="zh-CN" altLang="en-US" sz="2400" dirty="0" smtClean="0">
                <a:solidFill>
                  <a:srgbClr val="008000"/>
                </a:solidFill>
              </a:rPr>
              <a:t>世俗音乐</a:t>
            </a:r>
            <a:r>
              <a:rPr lang="en-US" altLang="zh-CN" sz="2400" dirty="0">
                <a:solidFill>
                  <a:srgbClr val="008000"/>
                </a:solidFill>
              </a:rPr>
              <a:t>_</a:t>
            </a:r>
            <a:r>
              <a:rPr lang="zh-CN" altLang="en-US" sz="2400" dirty="0" smtClean="0">
                <a:solidFill>
                  <a:srgbClr val="008000"/>
                </a:solidFill>
              </a:rPr>
              <a:t>牧歌</a:t>
            </a:r>
            <a:endParaRPr lang="en-US" sz="2400" dirty="0" smtClean="0"/>
          </a:p>
          <a:p>
            <a:r>
              <a:rPr lang="en-US" sz="2400" i="1" dirty="0" err="1" smtClean="0"/>
              <a:t>Madrigali</a:t>
            </a:r>
            <a:r>
              <a:rPr lang="en-US" sz="2400" i="1" dirty="0" smtClean="0"/>
              <a:t> </a:t>
            </a:r>
            <a:r>
              <a:rPr lang="en-US" sz="2400" i="1" dirty="0" err="1"/>
              <a:t>dei</a:t>
            </a:r>
            <a:r>
              <a:rPr lang="en-US" sz="2400" i="1" dirty="0"/>
              <a:t> </a:t>
            </a:r>
            <a:r>
              <a:rPr lang="en-US" sz="2400" i="1" dirty="0" err="1"/>
              <a:t>guerrieri</a:t>
            </a:r>
            <a:r>
              <a:rPr lang="en-US" sz="2400" i="1" dirty="0"/>
              <a:t> </a:t>
            </a:r>
            <a:r>
              <a:rPr lang="en-US" sz="2400" i="1" dirty="0" err="1"/>
              <a:t>ed</a:t>
            </a:r>
            <a:r>
              <a:rPr lang="en-US" sz="2400" i="1" dirty="0"/>
              <a:t> </a:t>
            </a:r>
            <a:r>
              <a:rPr lang="en-US" sz="2400" i="1" dirty="0" err="1"/>
              <a:t>amorosi</a:t>
            </a:r>
            <a:endParaRPr lang="en-US" sz="2400" i="1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L’Orfeo</a:t>
            </a:r>
            <a:r>
              <a:rPr lang="en-US" sz="2400" dirty="0" smtClean="0"/>
              <a:t> </a:t>
            </a:r>
            <a:r>
              <a:rPr lang="en-US" sz="2400" dirty="0"/>
              <a:t>(1607)   </a:t>
            </a:r>
            <a:r>
              <a:rPr lang="zh-CN" altLang="en-US" sz="2400" dirty="0" smtClean="0">
                <a:solidFill>
                  <a:srgbClr val="008000"/>
                </a:solidFill>
              </a:rPr>
              <a:t>奥菲罗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46" y="1549551"/>
            <a:ext cx="8490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Claudio Monteverdi (1567 – 1643)	</a:t>
            </a:r>
            <a:r>
              <a:rPr lang="zh-CN" altLang="en-US" sz="2400" dirty="0">
                <a:solidFill>
                  <a:srgbClr val="008000"/>
                </a:solidFill>
              </a:rPr>
              <a:t>克劳迪奥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zh-CN" altLang="en-US" sz="2400" dirty="0" smtClean="0">
                <a:solidFill>
                  <a:srgbClr val="008000"/>
                </a:solidFill>
              </a:rPr>
              <a:t>蒙特威尔第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Stile </a:t>
            </a:r>
            <a:r>
              <a:rPr lang="en-US" sz="2400" dirty="0" err="1" smtClean="0"/>
              <a:t>Moderno</a:t>
            </a:r>
            <a:r>
              <a:rPr lang="en-US" sz="2400" dirty="0" smtClean="0"/>
              <a:t>    </a:t>
            </a:r>
            <a:r>
              <a:rPr lang="zh-CN" altLang="en-US" sz="2400" dirty="0" smtClean="0">
                <a:solidFill>
                  <a:srgbClr val="008000"/>
                </a:solidFill>
              </a:rPr>
              <a:t>现代风</a:t>
            </a:r>
            <a:r>
              <a:rPr lang="zh-CN" altLang="en-US" sz="2400" dirty="0">
                <a:solidFill>
                  <a:srgbClr val="008000"/>
                </a:solidFill>
              </a:rPr>
              <a:t>格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Stile </a:t>
            </a:r>
            <a:r>
              <a:rPr lang="en-US" sz="2400" dirty="0" err="1" smtClean="0"/>
              <a:t>Antico</a:t>
            </a:r>
            <a:r>
              <a:rPr lang="en-US" sz="2400" dirty="0" smtClean="0"/>
              <a:t>     </a:t>
            </a:r>
            <a:r>
              <a:rPr lang="zh-CN" altLang="en-US" sz="2400" dirty="0" smtClean="0">
                <a:solidFill>
                  <a:srgbClr val="008000"/>
                </a:solidFill>
              </a:rPr>
              <a:t>古代风</a:t>
            </a:r>
            <a:r>
              <a:rPr lang="zh-CN" altLang="en-US" sz="2400" dirty="0">
                <a:solidFill>
                  <a:srgbClr val="008000"/>
                </a:solidFill>
              </a:rPr>
              <a:t>格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Monody    </a:t>
            </a:r>
            <a:r>
              <a:rPr lang="zh-CN" altLang="en-US" sz="2400" dirty="0" smtClean="0">
                <a:solidFill>
                  <a:srgbClr val="008000"/>
                </a:solidFill>
              </a:rPr>
              <a:t>挽歌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Opera    </a:t>
            </a:r>
            <a:r>
              <a:rPr lang="zh-CN" altLang="en-US" sz="2400" dirty="0" smtClean="0">
                <a:solidFill>
                  <a:srgbClr val="008000"/>
                </a:solidFill>
              </a:rPr>
              <a:t>歌剧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84" y="2348683"/>
            <a:ext cx="2995547" cy="3288630"/>
          </a:xfrm>
          <a:prstGeom prst="rect">
            <a:avLst/>
          </a:prstGeom>
        </p:spPr>
      </p:pic>
      <p:pic>
        <p:nvPicPr>
          <p:cNvPr id="6" name="01 Palestrina_ Missa Brevis - Kyr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7038" y="5637313"/>
            <a:ext cx="609600" cy="609600"/>
          </a:xfrm>
          <a:prstGeom prst="rect">
            <a:avLst/>
          </a:prstGeom>
        </p:spPr>
      </p:pic>
      <p:pic>
        <p:nvPicPr>
          <p:cNvPr id="3" name="1 Audio Trac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6043" y="5727427"/>
            <a:ext cx="448496" cy="4484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487" y="781509"/>
            <a:ext cx="6240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Early Baroque Music     </a:t>
            </a:r>
            <a:r>
              <a:rPr lang="zh-CN" altLang="en-US" sz="2800" b="1" i="1" dirty="0">
                <a:solidFill>
                  <a:srgbClr val="008000"/>
                </a:solidFill>
              </a:rPr>
              <a:t>早期巴洛克音乐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06354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863" y="1990753"/>
            <a:ext cx="68806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	Stile </a:t>
            </a:r>
            <a:r>
              <a:rPr lang="en-US" sz="2400" dirty="0" err="1" smtClean="0"/>
              <a:t>Moderno</a:t>
            </a:r>
            <a:r>
              <a:rPr lang="en-US" sz="2400" dirty="0" smtClean="0"/>
              <a:t>/Stile </a:t>
            </a:r>
            <a:r>
              <a:rPr lang="en-US" sz="2400" dirty="0" err="1" smtClean="0"/>
              <a:t>Antico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zh-CN" altLang="en-US" sz="2400" dirty="0" smtClean="0">
                <a:solidFill>
                  <a:srgbClr val="008000"/>
                </a:solidFill>
              </a:rPr>
              <a:t>现代风</a:t>
            </a:r>
            <a:r>
              <a:rPr lang="zh-CN" altLang="en-US" sz="2400" dirty="0">
                <a:solidFill>
                  <a:srgbClr val="008000"/>
                </a:solidFill>
              </a:rPr>
              <a:t>格</a:t>
            </a:r>
            <a:r>
              <a:rPr lang="en-US" sz="2400" dirty="0">
                <a:solidFill>
                  <a:srgbClr val="008000"/>
                </a:solidFill>
              </a:rPr>
              <a:t>/</a:t>
            </a:r>
            <a:r>
              <a:rPr lang="zh-CN" altLang="en-US" sz="2400" dirty="0">
                <a:solidFill>
                  <a:srgbClr val="008000"/>
                </a:solidFill>
              </a:rPr>
              <a:t>古代风</a:t>
            </a:r>
            <a:r>
              <a:rPr lang="zh-CN" altLang="en-US" sz="2400" dirty="0" smtClean="0">
                <a:solidFill>
                  <a:srgbClr val="008000"/>
                </a:solidFill>
              </a:rPr>
              <a:t>格</a:t>
            </a:r>
            <a:r>
              <a:rPr lang="en-US" sz="2400" dirty="0" smtClean="0"/>
              <a:t>  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Cantatas, Teaching Books</a:t>
            </a:r>
          </a:p>
          <a:p>
            <a:r>
              <a:rPr lang="en-US" sz="2400" dirty="0"/>
              <a:t>	</a:t>
            </a:r>
            <a:r>
              <a:rPr lang="zh-CN" altLang="en-US" sz="2400" dirty="0" smtClean="0">
                <a:solidFill>
                  <a:srgbClr val="008000"/>
                </a:solidFill>
              </a:rPr>
              <a:t>清唱剧</a:t>
            </a:r>
            <a:r>
              <a:rPr lang="zh-CN" altLang="en-US" sz="2400" dirty="0">
                <a:solidFill>
                  <a:srgbClr val="008000"/>
                </a:solidFill>
              </a:rPr>
              <a:t>，</a:t>
            </a:r>
            <a:r>
              <a:rPr lang="zh-CN" altLang="en-US" sz="2400" dirty="0" smtClean="0">
                <a:solidFill>
                  <a:srgbClr val="008000"/>
                </a:solidFill>
              </a:rPr>
              <a:t>教科书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Sacred </a:t>
            </a:r>
            <a:r>
              <a:rPr lang="en-US" sz="2400" dirty="0"/>
              <a:t>Music – </a:t>
            </a:r>
            <a:r>
              <a:rPr lang="en-US" sz="2400" dirty="0" smtClean="0"/>
              <a:t>Passions, Oratorios, Masses, 	Cantatas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宗教音乐</a:t>
            </a:r>
            <a:r>
              <a:rPr lang="en-US" sz="2400" dirty="0">
                <a:solidFill>
                  <a:srgbClr val="008000"/>
                </a:solidFill>
              </a:rPr>
              <a:t>– </a:t>
            </a:r>
            <a:r>
              <a:rPr lang="zh-CN" altLang="en-US" sz="2400" dirty="0">
                <a:solidFill>
                  <a:srgbClr val="008000"/>
                </a:solidFill>
              </a:rPr>
              <a:t>激情</a:t>
            </a:r>
            <a:r>
              <a:rPr lang="en-US" sz="2400" dirty="0">
                <a:solidFill>
                  <a:srgbClr val="008000"/>
                </a:solidFill>
              </a:rPr>
              <a:t>, </a:t>
            </a:r>
            <a:r>
              <a:rPr lang="zh-CN" altLang="en-US" sz="2400" dirty="0">
                <a:solidFill>
                  <a:srgbClr val="008000"/>
                </a:solidFill>
              </a:rPr>
              <a:t>圣乐曲</a:t>
            </a:r>
            <a:r>
              <a:rPr lang="en-US" sz="2400" dirty="0">
                <a:solidFill>
                  <a:srgbClr val="008000"/>
                </a:solidFill>
              </a:rPr>
              <a:t>, </a:t>
            </a:r>
            <a:r>
              <a:rPr lang="zh-CN" altLang="en-US" sz="2400" dirty="0">
                <a:solidFill>
                  <a:srgbClr val="008000"/>
                </a:solidFill>
              </a:rPr>
              <a:t>弥撒曲</a:t>
            </a:r>
            <a:r>
              <a:rPr lang="en-US" sz="2400" dirty="0">
                <a:solidFill>
                  <a:srgbClr val="008000"/>
                </a:solidFill>
              </a:rPr>
              <a:t>, </a:t>
            </a:r>
            <a:r>
              <a:rPr lang="zh-CN" altLang="en-US" sz="2400" dirty="0" smtClean="0">
                <a:solidFill>
                  <a:srgbClr val="008000"/>
                </a:solidFill>
              </a:rPr>
              <a:t>清唱剧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Secular </a:t>
            </a:r>
            <a:r>
              <a:rPr lang="en-US" sz="2400" dirty="0"/>
              <a:t>Music – </a:t>
            </a:r>
            <a:r>
              <a:rPr lang="en-US" sz="2400" dirty="0" smtClean="0"/>
              <a:t>Cantatas, Suites, Concertos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世俗音乐 </a:t>
            </a:r>
            <a:r>
              <a:rPr lang="en-US" sz="2400" dirty="0">
                <a:solidFill>
                  <a:srgbClr val="008000"/>
                </a:solidFill>
              </a:rPr>
              <a:t>– </a:t>
            </a:r>
            <a:r>
              <a:rPr lang="zh-CN" altLang="en-US" sz="2400" dirty="0">
                <a:solidFill>
                  <a:srgbClr val="008000"/>
                </a:solidFill>
              </a:rPr>
              <a:t>清唱剧</a:t>
            </a:r>
            <a:r>
              <a:rPr lang="en-US" sz="2400" dirty="0">
                <a:solidFill>
                  <a:srgbClr val="008000"/>
                </a:solidFill>
              </a:rPr>
              <a:t>, </a:t>
            </a:r>
            <a:r>
              <a:rPr lang="zh-CN" altLang="en-US" sz="2400" dirty="0">
                <a:solidFill>
                  <a:srgbClr val="008000"/>
                </a:solidFill>
              </a:rPr>
              <a:t>组曲</a:t>
            </a:r>
            <a:r>
              <a:rPr lang="en-US" sz="2400" dirty="0">
                <a:solidFill>
                  <a:srgbClr val="008000"/>
                </a:solidFill>
              </a:rPr>
              <a:t>, </a:t>
            </a:r>
            <a:r>
              <a:rPr lang="zh-CN" altLang="en-US" sz="2400" dirty="0" smtClean="0">
                <a:solidFill>
                  <a:srgbClr val="008000"/>
                </a:solidFill>
              </a:rPr>
              <a:t>协奏曲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20" y="2338219"/>
            <a:ext cx="2169886" cy="2612572"/>
          </a:xfrm>
          <a:prstGeom prst="rect">
            <a:avLst/>
          </a:prstGeom>
        </p:spPr>
      </p:pic>
      <p:pic>
        <p:nvPicPr>
          <p:cNvPr id="4" name="1 Bach/ Magnificat In D, BWV 243 - Magnificat Anima M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4484" y="5117348"/>
            <a:ext cx="606225" cy="60622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3987" y="753756"/>
            <a:ext cx="7111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Late Baroque </a:t>
            </a:r>
            <a:r>
              <a:rPr lang="en-US" sz="2800" b="1" i="1" dirty="0" smtClean="0"/>
              <a:t>Music (1)     </a:t>
            </a:r>
            <a:r>
              <a:rPr lang="zh-CN" altLang="en-US" sz="2800" b="1" i="1" dirty="0" smtClean="0">
                <a:solidFill>
                  <a:srgbClr val="008000"/>
                </a:solidFill>
              </a:rPr>
              <a:t>晚期巴洛克音乐</a:t>
            </a:r>
            <a:r>
              <a:rPr lang="en-US" altLang="zh-CN" sz="2800" b="1" i="1" dirty="0" smtClean="0">
                <a:solidFill>
                  <a:srgbClr val="008000"/>
                </a:solidFill>
              </a:rPr>
              <a:t> (1)</a:t>
            </a:r>
            <a:endParaRPr lang="en-US" sz="2800" b="1" i="1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596" y="1433942"/>
            <a:ext cx="8520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Johann Sebastian Bach (1685-1750) </a:t>
            </a:r>
            <a:r>
              <a:rPr lang="en-US" sz="2400" dirty="0" smtClean="0"/>
              <a:t>   </a:t>
            </a:r>
            <a:r>
              <a:rPr lang="zh-CN" altLang="en-US" sz="2400" dirty="0" smtClean="0">
                <a:solidFill>
                  <a:srgbClr val="008000"/>
                </a:solidFill>
              </a:rPr>
              <a:t>约翰塞巴斯蒂安 </a:t>
            </a:r>
            <a:r>
              <a:rPr lang="zh-CN" altLang="en-US" sz="2400" dirty="0">
                <a:solidFill>
                  <a:srgbClr val="008000"/>
                </a:solidFill>
              </a:rPr>
              <a:t>巴赫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615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825" y="2140578"/>
            <a:ext cx="6481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Music for the stage   </a:t>
            </a:r>
            <a:r>
              <a:rPr lang="zh-CN" altLang="en-US" sz="2400" dirty="0" smtClean="0">
                <a:solidFill>
                  <a:srgbClr val="008000"/>
                </a:solidFill>
              </a:rPr>
              <a:t>舞台音乐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Music for the Oratory   </a:t>
            </a:r>
            <a:r>
              <a:rPr lang="zh-CN" altLang="en-US" sz="2400" dirty="0" smtClean="0">
                <a:solidFill>
                  <a:srgbClr val="008000"/>
                </a:solidFill>
              </a:rPr>
              <a:t>演讲音乐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Sacred Music – Various short pieces</a:t>
            </a:r>
          </a:p>
          <a:p>
            <a:r>
              <a:rPr lang="en-US" altLang="zh-CN" sz="2400" dirty="0" smtClean="0">
                <a:solidFill>
                  <a:srgbClr val="008000"/>
                </a:solidFill>
              </a:rPr>
              <a:t>   </a:t>
            </a:r>
            <a:r>
              <a:rPr lang="zh-CN" altLang="en-US" sz="2400" dirty="0" smtClean="0">
                <a:solidFill>
                  <a:srgbClr val="008000"/>
                </a:solidFill>
              </a:rPr>
              <a:t>圣乐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</a:rPr>
              <a:t>– </a:t>
            </a:r>
            <a:r>
              <a:rPr lang="zh-CN" altLang="en-US" sz="2400" dirty="0">
                <a:solidFill>
                  <a:srgbClr val="008000"/>
                </a:solidFill>
              </a:rPr>
              <a:t>各种短小片段</a:t>
            </a:r>
            <a:endParaRPr lang="en-US" sz="2400" dirty="0" smtClean="0"/>
          </a:p>
          <a:p>
            <a:r>
              <a:rPr lang="en-US" sz="2400" dirty="0" smtClean="0"/>
              <a:t>    	Dixit Dominus, Nisi Dominus </a:t>
            </a:r>
          </a:p>
          <a:p>
            <a:r>
              <a:rPr lang="en-US" altLang="zh-CN" sz="2400" dirty="0">
                <a:solidFill>
                  <a:srgbClr val="008000"/>
                </a:solidFill>
              </a:rPr>
              <a:t>	</a:t>
            </a:r>
            <a:r>
              <a:rPr lang="en-US" altLang="zh-CN" sz="2400" dirty="0" smtClean="0">
                <a:solidFill>
                  <a:srgbClr val="008000"/>
                </a:solidFill>
              </a:rPr>
              <a:t>《</a:t>
            </a:r>
            <a:r>
              <a:rPr lang="zh-CN" altLang="en-US" sz="2400" dirty="0">
                <a:solidFill>
                  <a:srgbClr val="008000"/>
                </a:solidFill>
              </a:rPr>
              <a:t>上帝如是说</a:t>
            </a:r>
            <a:r>
              <a:rPr lang="en-US" altLang="zh-CN" sz="2400" dirty="0">
                <a:solidFill>
                  <a:srgbClr val="008000"/>
                </a:solidFill>
              </a:rPr>
              <a:t>》</a:t>
            </a:r>
            <a:r>
              <a:rPr lang="en-US" sz="2400" dirty="0">
                <a:solidFill>
                  <a:srgbClr val="008000"/>
                </a:solidFill>
              </a:rPr>
              <a:t>, </a:t>
            </a:r>
            <a:r>
              <a:rPr lang="en-US" altLang="zh-CN" sz="2400" dirty="0">
                <a:solidFill>
                  <a:srgbClr val="008000"/>
                </a:solidFill>
              </a:rPr>
              <a:t>《</a:t>
            </a:r>
            <a:r>
              <a:rPr lang="zh-CN" altLang="en-US" sz="2400" dirty="0" smtClean="0">
                <a:solidFill>
                  <a:srgbClr val="008000"/>
                </a:solidFill>
              </a:rPr>
              <a:t>主若建造家园</a:t>
            </a:r>
            <a:r>
              <a:rPr lang="en-US" altLang="zh-CN" sz="2400" dirty="0" smtClean="0">
                <a:solidFill>
                  <a:srgbClr val="008000"/>
                </a:solidFill>
              </a:rPr>
              <a:t>》</a:t>
            </a:r>
            <a:r>
              <a:rPr lang="en-US" sz="2400" dirty="0" smtClean="0"/>
              <a:t>  </a:t>
            </a:r>
          </a:p>
          <a:p>
            <a:r>
              <a:rPr lang="en-US" sz="2400" dirty="0" smtClean="0"/>
              <a:t>   Sacred/Secular Music – Oratorios  </a:t>
            </a:r>
          </a:p>
          <a:p>
            <a:r>
              <a:rPr lang="en-US" altLang="zh-CN" sz="2400" dirty="0">
                <a:solidFill>
                  <a:srgbClr val="008000"/>
                </a:solidFill>
              </a:rPr>
              <a:t> </a:t>
            </a:r>
            <a:r>
              <a:rPr lang="en-US" altLang="zh-CN" sz="2400" dirty="0" smtClean="0">
                <a:solidFill>
                  <a:srgbClr val="008000"/>
                </a:solidFill>
              </a:rPr>
              <a:t>  </a:t>
            </a:r>
            <a:r>
              <a:rPr lang="zh-CN" altLang="en-US" sz="2400" dirty="0" smtClean="0">
                <a:solidFill>
                  <a:srgbClr val="008000"/>
                </a:solidFill>
              </a:rPr>
              <a:t>宗教</a:t>
            </a:r>
            <a:r>
              <a:rPr lang="en-US" altLang="zh-CN" sz="2400" dirty="0">
                <a:solidFill>
                  <a:srgbClr val="008000"/>
                </a:solidFill>
              </a:rPr>
              <a:t>/</a:t>
            </a:r>
            <a:r>
              <a:rPr lang="zh-CN" altLang="en-US" sz="2400" dirty="0" smtClean="0">
                <a:solidFill>
                  <a:srgbClr val="008000"/>
                </a:solidFill>
              </a:rPr>
              <a:t>世俗音乐</a:t>
            </a:r>
            <a:r>
              <a:rPr lang="en-US" sz="2400" dirty="0" smtClean="0">
                <a:solidFill>
                  <a:srgbClr val="008000"/>
                </a:solidFill>
              </a:rPr>
              <a:t> –</a:t>
            </a:r>
            <a:r>
              <a:rPr lang="zh-CN" altLang="en-US" sz="2400" dirty="0" smtClean="0">
                <a:solidFill>
                  <a:srgbClr val="008000"/>
                </a:solidFill>
              </a:rPr>
              <a:t>圣乐曲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Secular Music  – Operas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zh-CN" altLang="en-US" sz="2400" dirty="0" smtClean="0">
                <a:solidFill>
                  <a:srgbClr val="008000"/>
                </a:solidFill>
              </a:rPr>
              <a:t>世俗音乐</a:t>
            </a:r>
            <a:r>
              <a:rPr lang="en-US" sz="2400" dirty="0" smtClean="0">
                <a:solidFill>
                  <a:srgbClr val="008000"/>
                </a:solidFill>
              </a:rPr>
              <a:t>  </a:t>
            </a:r>
            <a:r>
              <a:rPr lang="en-US" sz="2400" dirty="0">
                <a:solidFill>
                  <a:srgbClr val="008000"/>
                </a:solidFill>
              </a:rPr>
              <a:t>– </a:t>
            </a:r>
            <a:r>
              <a:rPr lang="zh-CN" altLang="en-US" sz="2400" dirty="0">
                <a:solidFill>
                  <a:srgbClr val="008000"/>
                </a:solidFill>
              </a:rPr>
              <a:t>歌剧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366950"/>
            <a:ext cx="2177143" cy="2538445"/>
          </a:xfrm>
          <a:prstGeom prst="rect">
            <a:avLst/>
          </a:prstGeom>
        </p:spPr>
      </p:pic>
      <p:pic>
        <p:nvPicPr>
          <p:cNvPr id="3" name="5 Audio Tr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6638" y="5196053"/>
            <a:ext cx="606225" cy="60622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9163" y="753756"/>
            <a:ext cx="7111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Late Baroque </a:t>
            </a:r>
            <a:r>
              <a:rPr lang="en-US" sz="2800" b="1" i="1" dirty="0" smtClean="0"/>
              <a:t>Music (2)     </a:t>
            </a:r>
            <a:r>
              <a:rPr lang="zh-CN" altLang="en-US" sz="2800" b="1" i="1" dirty="0" smtClean="0">
                <a:solidFill>
                  <a:srgbClr val="008000"/>
                </a:solidFill>
              </a:rPr>
              <a:t>晚期巴洛克音乐</a:t>
            </a:r>
            <a:r>
              <a:rPr lang="en-US" altLang="zh-CN" sz="2800" b="1" i="1" dirty="0" smtClean="0">
                <a:solidFill>
                  <a:srgbClr val="008000"/>
                </a:solidFill>
              </a:rPr>
              <a:t> (2)</a:t>
            </a:r>
            <a:endParaRPr lang="en-US" sz="2800" b="1" i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2323" y="1342109"/>
            <a:ext cx="7090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George </a:t>
            </a:r>
            <a:r>
              <a:rPr lang="en-US" sz="2400" dirty="0" err="1"/>
              <a:t>Frideric</a:t>
            </a:r>
            <a:r>
              <a:rPr lang="en-US" sz="2400" dirty="0"/>
              <a:t> Handel (1685-1759)     </a:t>
            </a:r>
            <a:r>
              <a:rPr lang="zh-CN" altLang="en-US" sz="2400" dirty="0">
                <a:solidFill>
                  <a:srgbClr val="008000"/>
                </a:solidFill>
              </a:rPr>
              <a:t>乔治 亨德尔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1702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2574" y="704533"/>
            <a:ext cx="540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Performance Venues   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表演场馆</a:t>
            </a:r>
            <a:endParaRPr lang="en-US" sz="2800" i="1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9" y="1435708"/>
            <a:ext cx="2037133" cy="2489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1611086"/>
            <a:ext cx="2364039" cy="3223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26049" y="2075543"/>
            <a:ext cx="1149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Church</a:t>
            </a:r>
          </a:p>
          <a:p>
            <a:pPr algn="ctr"/>
            <a:r>
              <a:rPr lang="zh-CN" altLang="en-US" sz="2400" b="1" dirty="0" smtClean="0">
                <a:solidFill>
                  <a:srgbClr val="008000"/>
                </a:solidFill>
              </a:rPr>
              <a:t>教堂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814" y="4393809"/>
            <a:ext cx="12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Court</a:t>
            </a:r>
          </a:p>
          <a:p>
            <a:pPr algn="ctr"/>
            <a:r>
              <a:rPr lang="zh-CN" altLang="en-US" sz="2400" b="1" dirty="0">
                <a:solidFill>
                  <a:srgbClr val="008000"/>
                </a:solidFill>
              </a:rPr>
              <a:t>球场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16914" y="5146097"/>
            <a:ext cx="207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Coffee House</a:t>
            </a:r>
          </a:p>
          <a:p>
            <a:pPr algn="ctr"/>
            <a:r>
              <a:rPr lang="zh-CN" altLang="en-US" sz="2400" b="1" dirty="0" smtClean="0">
                <a:solidFill>
                  <a:srgbClr val="008000"/>
                </a:solidFill>
              </a:rPr>
              <a:t>咖啡屋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6668" y="4172695"/>
            <a:ext cx="3024036" cy="1946804"/>
          </a:xfrm>
          <a:prstGeom prst="rect">
            <a:avLst/>
          </a:prstGeom>
        </p:spPr>
      </p:pic>
      <p:pic>
        <p:nvPicPr>
          <p:cNvPr id="5" name="1 Audio Tr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9826" y="5323993"/>
            <a:ext cx="567538" cy="567538"/>
          </a:xfrm>
          <a:prstGeom prst="rect">
            <a:avLst/>
          </a:prstGeom>
        </p:spPr>
      </p:pic>
      <p:pic>
        <p:nvPicPr>
          <p:cNvPr id="7" name="15 Handel/ Water Music Suite #3 In G, HWV 350 - Menuets 1 &amp;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7895" y="5559781"/>
            <a:ext cx="548298" cy="548298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3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50" y="3413677"/>
            <a:ext cx="3086437" cy="2261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9754" y="781509"/>
            <a:ext cx="317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Ensembles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重唱</a:t>
            </a:r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29872" y="2379311"/>
            <a:ext cx="455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Church Choirs – men and boys only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教堂合唱</a:t>
            </a:r>
            <a:r>
              <a:rPr lang="en-US" sz="2400" dirty="0">
                <a:solidFill>
                  <a:srgbClr val="008000"/>
                </a:solidFill>
              </a:rPr>
              <a:t> – </a:t>
            </a:r>
            <a:r>
              <a:rPr lang="zh-CN" altLang="en-US" sz="2400" dirty="0" smtClean="0">
                <a:solidFill>
                  <a:srgbClr val="008000"/>
                </a:solidFill>
              </a:rPr>
              <a:t>仅男人与男孩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41" y="1562635"/>
            <a:ext cx="2627993" cy="2981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4941" y="4659845"/>
            <a:ext cx="47675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instrumental chamber groups entertained the aristocracy</a:t>
            </a:r>
          </a:p>
          <a:p>
            <a:r>
              <a:rPr lang="zh-CN" altLang="en-US" sz="2400" dirty="0">
                <a:solidFill>
                  <a:srgbClr val="008000"/>
                </a:solidFill>
              </a:rPr>
              <a:t>小型乐器</a:t>
            </a:r>
            <a:r>
              <a:rPr lang="zh-CN" altLang="en-US" sz="2400" dirty="0" smtClean="0">
                <a:solidFill>
                  <a:srgbClr val="008000"/>
                </a:solidFill>
              </a:rPr>
              <a:t>室内团体以娱乐贵族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3" name="8 Handel/ Messiah, HWV 56 - For Unto Us A Child Is Bo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4738" y="3413677"/>
            <a:ext cx="421723" cy="42172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8901" y="778777"/>
            <a:ext cx="446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Large Ensembles    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大型乐团</a:t>
            </a:r>
            <a:endParaRPr lang="en-US" sz="2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1658708"/>
            <a:ext cx="6444343" cy="3810000"/>
          </a:xfrm>
          <a:prstGeom prst="rect">
            <a:avLst/>
          </a:prstGeom>
        </p:spPr>
      </p:pic>
      <p:pic>
        <p:nvPicPr>
          <p:cNvPr id="4" name="7 Audio Tr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0508" y="5731056"/>
            <a:ext cx="509817" cy="5098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5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5" y="6276869"/>
            <a:ext cx="5486400" cy="40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49752" y="1895797"/>
            <a:ext cx="319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Lizard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7592" y="956002"/>
            <a:ext cx="401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Instruments (1)    </a:t>
            </a:r>
            <a:r>
              <a:rPr lang="zh-CN" altLang="en-US" sz="2800" i="1" dirty="0" smtClean="0">
                <a:solidFill>
                  <a:srgbClr val="008000"/>
                </a:solidFill>
              </a:rPr>
              <a:t>乐器</a:t>
            </a:r>
            <a:r>
              <a:rPr lang="en-US" altLang="zh-CN" sz="2800" i="1" dirty="0" smtClean="0">
                <a:solidFill>
                  <a:srgbClr val="008000"/>
                </a:solidFill>
              </a:rPr>
              <a:t> (1)</a:t>
            </a:r>
            <a:endParaRPr lang="en-US" sz="28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9" y="1921834"/>
            <a:ext cx="5400675" cy="350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0180" y="1964547"/>
            <a:ext cx="28473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harpsichord is used as both a solo and ensemble instrument – staple of the continuo</a:t>
            </a:r>
          </a:p>
          <a:p>
            <a:endParaRPr lang="en-US" altLang="zh-CN" sz="2400" dirty="0" smtClean="0">
              <a:solidFill>
                <a:srgbClr val="008000"/>
              </a:solidFill>
            </a:endParaRPr>
          </a:p>
          <a:p>
            <a:r>
              <a:rPr lang="zh-CN" altLang="en-US" sz="2400" dirty="0" smtClean="0">
                <a:solidFill>
                  <a:srgbClr val="008000"/>
                </a:solidFill>
              </a:rPr>
              <a:t>大键</a:t>
            </a:r>
            <a:r>
              <a:rPr lang="zh-CN" altLang="en-US" sz="2400" dirty="0">
                <a:solidFill>
                  <a:srgbClr val="008000"/>
                </a:solidFill>
              </a:rPr>
              <a:t>琴同时作为独奏和合奏乐器</a:t>
            </a:r>
            <a:r>
              <a:rPr lang="en-US" sz="2400" dirty="0">
                <a:solidFill>
                  <a:srgbClr val="008000"/>
                </a:solidFill>
              </a:rPr>
              <a:t> – </a:t>
            </a:r>
            <a:r>
              <a:rPr lang="zh-CN" altLang="en-US" sz="2400" dirty="0">
                <a:solidFill>
                  <a:srgbClr val="008000"/>
                </a:solidFill>
              </a:rPr>
              <a:t>主要为</a:t>
            </a:r>
            <a:r>
              <a:rPr lang="zh-CN" altLang="en-US" sz="2400" dirty="0" smtClean="0">
                <a:solidFill>
                  <a:srgbClr val="008000"/>
                </a:solidFill>
              </a:rPr>
              <a:t>低音部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4" name="13 Audio Tr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2104" y="5575259"/>
            <a:ext cx="467740" cy="46774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56004" y="129494"/>
            <a:ext cx="5450634" cy="6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Baroque </a:t>
            </a:r>
            <a:r>
              <a:rPr lang="zh-CN" altLang="en-US" b="1" dirty="0" smtClean="0">
                <a:solidFill>
                  <a:srgbClr val="008000"/>
                </a:solidFill>
              </a:rPr>
              <a:t>巴洛克风格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6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368</Words>
  <Application>Microsoft Macintosh PowerPoint</Application>
  <PresentationFormat>On-screen Show (4:3)</PresentationFormat>
  <Paragraphs>90</Paragraphs>
  <Slides>10</Slides>
  <Notes>10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Baroque 巴洛克风格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CONDUCTING</dc:title>
  <dc:creator>Jordi B. Paradis</dc:creator>
  <cp:lastModifiedBy>Thomas Folan</cp:lastModifiedBy>
  <cp:revision>54</cp:revision>
  <dcterms:created xsi:type="dcterms:W3CDTF">2011-05-23T05:40:15Z</dcterms:created>
  <dcterms:modified xsi:type="dcterms:W3CDTF">2014-07-21T20:10:54Z</dcterms:modified>
</cp:coreProperties>
</file>